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C768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37F67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537F67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8728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avy pink and orange architecture against a blue sky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 angle view of the corner of a modern building under a clear blue sky"/>
          <p:cNvSpPr/>
          <p:nvPr>
            <p:ph type="pic" sz="quarter" idx="22"/>
          </p:nvPr>
        </p:nvSpPr>
        <p:spPr>
          <a:xfrm>
            <a:off x="146177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Low angle view of a stone bridge under a partly cloudy sky"/>
          <p:cNvSpPr/>
          <p:nvPr>
            <p:ph type="pic" sz="quarter" idx="23"/>
          </p:nvPr>
        </p:nvSpPr>
        <p:spPr>
          <a:xfrm>
            <a:off x="61386" y="3632200"/>
            <a:ext cx="9690101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modern, metal building"/>
          <p:cNvSpPr/>
          <p:nvPr>
            <p:ph type="pic" idx="21"/>
          </p:nvPr>
        </p:nvSpPr>
        <p:spPr>
          <a:xfrm>
            <a:off x="-38100" y="-1295400"/>
            <a:ext cx="24447500" cy="162955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23558500" y="12483845"/>
            <a:ext cx="361188" cy="40411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eometric gray stone architecture"/>
          <p:cNvSpPr/>
          <p:nvPr>
            <p:ph type="pic" idx="21"/>
          </p:nvPr>
        </p:nvSpPr>
        <p:spPr>
          <a:xfrm>
            <a:off x="0" y="-4381500"/>
            <a:ext cx="24384001" cy="1828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eometric gray stone architecture"/>
          <p:cNvSpPr/>
          <p:nvPr>
            <p:ph type="pic" idx="21"/>
          </p:nvPr>
        </p:nvSpPr>
        <p:spPr>
          <a:xfrm>
            <a:off x="5707496" y="-660400"/>
            <a:ext cx="20053301" cy="150420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Angular stone architecture in light and shadow"/>
          <p:cNvSpPr/>
          <p:nvPr>
            <p:ph type="pic" idx="22"/>
          </p:nvPr>
        </p:nvSpPr>
        <p:spPr>
          <a:xfrm>
            <a:off x="12382500" y="0"/>
            <a:ext cx="219456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23558500" y="12483845"/>
            <a:ext cx="361188" cy="40411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B60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500" y="12458699"/>
            <a:ext cx="388620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INAK SHO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PINAK SHOME</a:t>
            </a:r>
          </a:p>
        </p:txBody>
      </p:sp>
      <p:sp>
        <p:nvSpPr>
          <p:cNvPr id="172" name="Amazon Product Ratings"/>
          <p:cNvSpPr txBox="1"/>
          <p:nvPr>
            <p:ph type="ctrTitle"/>
          </p:nvPr>
        </p:nvSpPr>
        <p:spPr>
          <a:xfrm>
            <a:off x="2756799" y="1403626"/>
            <a:ext cx="21971001" cy="4648201"/>
          </a:xfrm>
          <a:prstGeom prst="rect">
            <a:avLst/>
          </a:prstGeom>
        </p:spPr>
        <p:txBody>
          <a:bodyPr/>
          <a:lstStyle/>
          <a:p>
            <a:pPr/>
            <a:r>
              <a:t>Amazon Product Ratings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2582" y="8389612"/>
            <a:ext cx="10160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eed Forward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Feed Forward Network</a:t>
            </a:r>
          </a:p>
        </p:txBody>
      </p:sp>
      <p:pic>
        <p:nvPicPr>
          <p:cNvPr id="21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63" y="3203623"/>
            <a:ext cx="11830304" cy="7683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2404" y="3030020"/>
            <a:ext cx="12364900" cy="8030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Hyper-Parameter Tun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Hyper-Parameter Tuned</a:t>
            </a:r>
          </a:p>
        </p:txBody>
      </p:sp>
      <p:pic>
        <p:nvPicPr>
          <p:cNvPr id="21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670" y="3380684"/>
            <a:ext cx="13610935" cy="8839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8414" y="-551384"/>
            <a:ext cx="7463426" cy="4847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1332" y="4215241"/>
            <a:ext cx="14585818" cy="9473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igh level Descri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High level Description</a:t>
            </a:r>
          </a:p>
        </p:txBody>
      </p:sp>
      <p:sp>
        <p:nvSpPr>
          <p:cNvPr id="220" name="Data Preparation: Filled NaNs in text columns, combined text columns into combined_text, and sampled 10% of the dataset.…"/>
          <p:cNvSpPr txBox="1"/>
          <p:nvPr>
            <p:ph type="body" idx="1"/>
          </p:nvPr>
        </p:nvSpPr>
        <p:spPr>
          <a:xfrm>
            <a:off x="785704" y="3574080"/>
            <a:ext cx="21971001" cy="8256012"/>
          </a:xfrm>
          <a:prstGeom prst="rect">
            <a:avLst/>
          </a:prstGeom>
        </p:spPr>
        <p:txBody>
          <a:bodyPr/>
          <a:lstStyle/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Preparation</a:t>
            </a:r>
            <a:r>
              <a:t>: Filled NaNs in text columns, combined text columns into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combined_text</a:t>
            </a:r>
            <a:r>
              <a:t>, and sampled 10% of the dataset.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Normalization</a:t>
            </a:r>
            <a:r>
              <a:t>: Standardized numerical features using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StandardScaler</a:t>
            </a:r>
            <a:r>
              <a:t>.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Splitting</a:t>
            </a:r>
            <a:r>
              <a:t>: Split data into training and testing sets for both text and numerical features.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Dataset and DataLoader</a:t>
            </a:r>
            <a:r>
              <a:t>: Created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ReviewDataset</a:t>
            </a:r>
            <a:r>
              <a:t> class to tokenize text and combine it with numerical features; used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DataLoader</a:t>
            </a:r>
            <a:r>
              <a:t> for batch processing.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Model Definition</a:t>
            </a:r>
            <a:r>
              <a:t>: Defined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TransformerRegressor</a:t>
            </a:r>
            <a:r>
              <a:t> to integrate BERT's text embeddings with numerical features and a linear layer for regression.</a:t>
            </a: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356615">
              <a:spcBef>
                <a:spcPts val="0"/>
              </a:spcBef>
              <a:buSzTx/>
              <a:buNone/>
              <a:defRPr sz="3509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Training and Evaluation</a:t>
            </a:r>
            <a:r>
              <a:t>: Trained the model using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train_epoch</a:t>
            </a:r>
            <a:r>
              <a:t>, evaluated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eval_model</a:t>
            </a:r>
            <a:r>
              <a:t>, optimized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AdamW</a:t>
            </a:r>
            <a:r>
              <a:t>and a learning rate scheduler, and saved the best model state based on MSE.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ransformer fine-tuned for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Transformer fine-tuned for Regression</a:t>
            </a:r>
          </a:p>
        </p:txBody>
      </p:sp>
      <p:pic>
        <p:nvPicPr>
          <p:cNvPr id="2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29" y="2305655"/>
            <a:ext cx="13338562" cy="7057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3025" y="7062120"/>
            <a:ext cx="15791344" cy="627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94" y="82929"/>
            <a:ext cx="17991005" cy="7563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36504" y="5007502"/>
            <a:ext cx="13181858" cy="8638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74044" y="7602729"/>
            <a:ext cx="11731042" cy="6077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RESULTS</a:t>
            </a:r>
          </a:p>
        </p:txBody>
      </p:sp>
      <p:sp>
        <p:nvSpPr>
          <p:cNvPr id="231" name="RANDOM FOREST MSE : 1.12…"/>
          <p:cNvSpPr txBox="1"/>
          <p:nvPr>
            <p:ph type="body" idx="1"/>
          </p:nvPr>
        </p:nvSpPr>
        <p:spPr>
          <a:xfrm>
            <a:off x="719262" y="3374756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RANDOM FOREST MSE : 1.12</a:t>
            </a:r>
          </a:p>
          <a:p>
            <a:pPr/>
            <a:r>
              <a:t>NN MSE : 0.33</a:t>
            </a:r>
          </a:p>
          <a:p>
            <a:pPr/>
            <a:r>
              <a:t>Hyper-Parameter Tuned NN : 0.0449</a:t>
            </a:r>
          </a:p>
          <a:p>
            <a:pPr/>
            <a:r>
              <a:t>Transformer : ~0.22 After 10 Epochs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Conclusion</a:t>
            </a:r>
          </a:p>
        </p:txBody>
      </p:sp>
      <p:sp>
        <p:nvSpPr>
          <p:cNvPr id="234" name="Data Size and Quality: BERT requires large datasets to fine-tune effectively, whereas TF-IDF can perform well on smaller datasets.…"/>
          <p:cNvSpPr txBox="1"/>
          <p:nvPr>
            <p:ph type="body" idx="1"/>
          </p:nvPr>
        </p:nvSpPr>
        <p:spPr>
          <a:xfrm>
            <a:off x="741410" y="3374756"/>
            <a:ext cx="21971001" cy="8256012"/>
          </a:xfrm>
          <a:prstGeom prst="rect">
            <a:avLst/>
          </a:prstGeom>
        </p:spPr>
        <p:txBody>
          <a:bodyPr/>
          <a:lstStyle/>
          <a:p>
            <a:pPr marL="0" indent="0" defTabSz="388620">
              <a:spcBef>
                <a:spcPts val="0"/>
              </a:spcBef>
              <a:buSzTx/>
              <a:buNone/>
              <a:defRPr sz="3825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Data Size and Quality</a:t>
            </a:r>
            <a:r>
              <a:t>: BERT requires large datasets to fine-tune effectively, whereas TF-IDF can perform well on smaller datasets.</a:t>
            </a:r>
          </a:p>
          <a:p>
            <a:pPr marL="0" indent="0" defTabSz="388620">
              <a:spcBef>
                <a:spcPts val="0"/>
              </a:spcBef>
              <a:buSzTx/>
              <a:buNone/>
              <a:defRPr sz="3825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388620">
              <a:spcBef>
                <a:spcPts val="0"/>
              </a:spcBef>
              <a:buSzTx/>
              <a:buNone/>
              <a:defRPr sz="3825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Model Complexity</a:t>
            </a:r>
            <a:r>
              <a:t>: BERT's complexity can lead to overfitting on small datasets, while a simpler TF-IDF model can generalize better.</a:t>
            </a:r>
          </a:p>
          <a:p>
            <a:pPr marL="0" indent="0" defTabSz="388620">
              <a:spcBef>
                <a:spcPts val="0"/>
              </a:spcBef>
              <a:buSzTx/>
              <a:buNone/>
              <a:defRPr sz="3825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388620">
              <a:spcBef>
                <a:spcPts val="0"/>
              </a:spcBef>
              <a:buSzTx/>
              <a:buNone/>
              <a:defRPr sz="3825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Feature Integration</a:t>
            </a:r>
            <a:r>
              <a:t>: TF-IDF may be integrating numerical features more effectively than current BERT setup.</a:t>
            </a:r>
          </a:p>
          <a:p>
            <a:pPr marL="0" indent="0" defTabSz="388620">
              <a:spcBef>
                <a:spcPts val="0"/>
              </a:spcBef>
              <a:buSzTx/>
              <a:buNone/>
              <a:defRPr sz="3825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388620">
              <a:spcBef>
                <a:spcPts val="0"/>
              </a:spcBef>
              <a:buSzTx/>
              <a:buNone/>
              <a:defRPr sz="3825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Task-Specific Adaptation</a:t>
            </a:r>
            <a:r>
              <a:t>: BERT's pre-training might not align well with your specific task, making TF-IDF more suitable.</a:t>
            </a:r>
          </a:p>
          <a:p>
            <a:pPr marL="0" indent="0" defTabSz="388620">
              <a:spcBef>
                <a:spcPts val="0"/>
              </a:spcBef>
              <a:buSzTx/>
              <a:buNone/>
              <a:defRPr sz="3825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388620">
              <a:spcBef>
                <a:spcPts val="0"/>
              </a:spcBef>
              <a:buSzTx/>
              <a:buNone/>
              <a:defRPr sz="3825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Simplicity vs. Complexity</a:t>
            </a:r>
            <a:r>
              <a:t>: Simpler models like TF-IDF can sometimes outperform complex models like BERT, especially if the latter does not add significant value to the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ATASET"/>
          <p:cNvSpPr txBox="1"/>
          <p:nvPr>
            <p:ph type="title"/>
          </p:nvPr>
        </p:nvSpPr>
        <p:spPr>
          <a:xfrm>
            <a:off x="519938" y="280645"/>
            <a:ext cx="21971001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DATASET</a:t>
            </a:r>
          </a:p>
        </p:txBody>
      </p:sp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9933" y="2719448"/>
            <a:ext cx="12297832" cy="8277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27805" y="2290691"/>
            <a:ext cx="12837402" cy="913461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Both Files were initially in jsonl format, Converted to Pandas Dataframes for easier Manipulation"/>
          <p:cNvSpPr txBox="1"/>
          <p:nvPr/>
        </p:nvSpPr>
        <p:spPr>
          <a:xfrm>
            <a:off x="515628" y="12670928"/>
            <a:ext cx="2236027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Both Files were initially in jsonl format, Converted to Pandas Dataframes for easier Manipulation</a:t>
            </a:r>
          </a:p>
        </p:txBody>
      </p:sp>
      <p:sp>
        <p:nvSpPr>
          <p:cNvPr id="179" name="SOURCE : https://amazon-reviews-2023.github.io/"/>
          <p:cNvSpPr txBox="1"/>
          <p:nvPr/>
        </p:nvSpPr>
        <p:spPr>
          <a:xfrm>
            <a:off x="11757739" y="1093251"/>
            <a:ext cx="115519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 : https://amazon-reviews-2023.github.io/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USINESS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BUSINESS PROBLEM</a:t>
            </a:r>
          </a:p>
        </p:txBody>
      </p:sp>
      <p:sp>
        <p:nvSpPr>
          <p:cNvPr id="182" name="Predict Ratings from given User Reviews (No Latency Constraints) (Accuracy Highly Important)…"/>
          <p:cNvSpPr txBox="1"/>
          <p:nvPr>
            <p:ph type="body" idx="1"/>
          </p:nvPr>
        </p:nvSpPr>
        <p:spPr>
          <a:xfrm>
            <a:off x="608527" y="3241873"/>
            <a:ext cx="21971001" cy="8256012"/>
          </a:xfrm>
          <a:prstGeom prst="rect">
            <a:avLst/>
          </a:prstGeom>
        </p:spPr>
        <p:txBody>
          <a:bodyPr/>
          <a:lstStyle/>
          <a:p>
            <a:pPr marL="324611" indent="-324611" defTabSz="1731220">
              <a:spcBef>
                <a:spcPts val="3300"/>
              </a:spcBef>
              <a:defRPr sz="2840"/>
            </a:pPr>
            <a:r>
              <a:t>Predict Ratings from given User Reviews (No Latency Constraints) (Accuracy Highly Important)</a:t>
            </a:r>
          </a:p>
          <a:p>
            <a:pPr marL="324611" indent="-324611" defTabSz="1731220">
              <a:spcBef>
                <a:spcPts val="3300"/>
              </a:spcBef>
              <a:defRPr sz="2840"/>
            </a:pPr>
            <a:r>
              <a:t>Ratings tab is usually present with the reviews text tab, Importance?</a:t>
            </a:r>
          </a:p>
          <a:p>
            <a:pPr marL="324611" indent="-324611" defTabSz="1731220">
              <a:spcBef>
                <a:spcPts val="3300"/>
              </a:spcBef>
              <a:defRPr sz="2840"/>
            </a:pPr>
            <a:r>
              <a:t>Due to Logistical issues, ratings might be low even though product was satisfactory (Delivery Times, Specific Stores)</a:t>
            </a:r>
          </a:p>
          <a:p>
            <a:pPr marL="324611" indent="-324611" defTabSz="1731220">
              <a:spcBef>
                <a:spcPts val="3300"/>
              </a:spcBef>
              <a:defRPr sz="2840"/>
            </a:pPr>
            <a:r>
              <a:t>Avoids the Situation of Sparse Ratings</a:t>
            </a:r>
          </a:p>
          <a:p>
            <a:pPr marL="324611" indent="-324611" defTabSz="1731220">
              <a:spcBef>
                <a:spcPts val="3300"/>
              </a:spcBef>
              <a:defRPr sz="2840"/>
            </a:pPr>
            <a:r>
              <a:t>Machine learning can help detect unusual patterns or anomalies in ratings. For example, a sudden influx of low ratings with positive reviews might indicate a coordinated attack or spam.</a:t>
            </a:r>
          </a:p>
          <a:p>
            <a:pPr marL="324611" indent="-324611" defTabSz="1731220">
              <a:spcBef>
                <a:spcPts val="3300"/>
              </a:spcBef>
              <a:defRPr sz="2840"/>
            </a:pPr>
            <a:r>
              <a:t>Businesses can use predicted ratings to identify highly positive reviews and use them in marketing campaigns, promoting products based on customer sentiment rather than just numeric ratings.</a:t>
            </a:r>
          </a:p>
          <a:p>
            <a:pPr marL="324611" indent="-324611" defTabSz="1731220">
              <a:spcBef>
                <a:spcPts val="3300"/>
              </a:spcBef>
              <a:defRPr sz="2840"/>
            </a:pPr>
            <a:r>
              <a:t>Avoiding situations where reviews are positive but ratings tab has been misclicked</a:t>
            </a:r>
          </a:p>
          <a:p>
            <a:pPr marL="324611" indent="-324611" defTabSz="1731220">
              <a:spcBef>
                <a:spcPts val="3300"/>
              </a:spcBef>
              <a:defRPr sz="2840"/>
            </a:pPr>
            <a:r>
              <a:t>Machine learning can analyze the sentiment in the reviews to provide a more nuanced rating. This can account for mixed feelings expressed in the text, which a simple numeric rating might not capture.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SEARCH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RESEARCH QUESTIONS</a:t>
            </a:r>
          </a:p>
        </p:txBody>
      </p:sp>
      <p:sp>
        <p:nvSpPr>
          <p:cNvPr id="185" name="How well do Deep Learning Models perform on very Limited vocabulary on Data?…"/>
          <p:cNvSpPr txBox="1"/>
          <p:nvPr>
            <p:ph type="body" idx="1"/>
          </p:nvPr>
        </p:nvSpPr>
        <p:spPr>
          <a:xfrm>
            <a:off x="1206500" y="4482113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How well do Deep Learning Models perform on very Limited vocabulary on Data?</a:t>
            </a:r>
          </a:p>
          <a:p>
            <a:pPr/>
            <a:r>
              <a:t>What is the performance increase observed when we use Transformer Architectures over hyper-parameter tuned simple feed forward Neural Networks for NLP Tasks?</a:t>
            </a:r>
          </a:p>
          <a:p>
            <a:pPr/>
            <a:r>
              <a:t>Exploring the ability of neural-networks to understand relationships between features and target variables better than classical machine learning models when the features dont follow assumptions that classical machine learning models hugely benefit from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reprocessing and E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Preprocessing and EDA</a:t>
            </a:r>
          </a:p>
        </p:txBody>
      </p:sp>
      <p:sp>
        <p:nvSpPr>
          <p:cNvPr id="188" name="Dropped [‘images’,’videos','categories','features','description','main_category','bought_together'] from metadata due to high number of missing values…"/>
          <p:cNvSpPr txBox="1"/>
          <p:nvPr>
            <p:ph type="body" idx="1"/>
          </p:nvPr>
        </p:nvSpPr>
        <p:spPr>
          <a:xfrm>
            <a:off x="829998" y="3618375"/>
            <a:ext cx="21971001" cy="8256012"/>
          </a:xfrm>
          <a:prstGeom prst="rect">
            <a:avLst/>
          </a:prstGeom>
        </p:spPr>
        <p:txBody>
          <a:bodyPr/>
          <a:lstStyle/>
          <a:p>
            <a:pPr marL="365760" indent="-365760" defTabSz="1950671">
              <a:spcBef>
                <a:spcPts val="3700"/>
              </a:spcBef>
              <a:defRPr sz="3200"/>
            </a:pPr>
            <a:r>
              <a:t>Dropped [‘images’,’videos','categories','features','description','main_category','bought_together'] from metadata due to high number of missing values</a:t>
            </a:r>
          </a:p>
          <a:p>
            <a:pPr marL="365760" indent="-365760" defTabSz="1950671">
              <a:spcBef>
                <a:spcPts val="3700"/>
              </a:spcBef>
              <a:defRPr sz="3200"/>
            </a:pPr>
            <a:r>
              <a:t>Check For Unique Values across Metadata and Main DataFrame</a:t>
            </a:r>
          </a:p>
          <a:p>
            <a:pPr marL="365760" indent="-365760" defTabSz="1950671">
              <a:spcBef>
                <a:spcPts val="3700"/>
              </a:spcBef>
              <a:defRPr sz="3200"/>
            </a:pPr>
            <a:r>
              <a:t>Flattened ‘Details’ column in metadata which consisted of nested Dictionaries</a:t>
            </a:r>
          </a:p>
          <a:p>
            <a:pPr marL="365760" indent="-365760" defTabSz="1950671">
              <a:spcBef>
                <a:spcPts val="3700"/>
              </a:spcBef>
              <a:defRPr sz="3200"/>
            </a:pPr>
            <a:r>
              <a:t>Mean Imputed Price, Since distribution of Price was Heavily centered around the Mean</a:t>
            </a:r>
          </a:p>
          <a:p>
            <a:pPr marL="365760" indent="-365760" defTabSz="1950671">
              <a:spcBef>
                <a:spcPts val="3700"/>
              </a:spcBef>
              <a:defRPr sz="3200"/>
            </a:pPr>
            <a:r>
              <a:t>60k Unique Metadata Product IDS, 465k Unique Main df rows. </a:t>
            </a:r>
          </a:p>
          <a:p>
            <a:pPr marL="365760" indent="-365760" defTabSz="1950671">
              <a:spcBef>
                <a:spcPts val="3700"/>
              </a:spcBef>
              <a:defRPr sz="3200"/>
            </a:pPr>
            <a:r>
              <a:t>~400k unique users who have reviewed 60K Products</a:t>
            </a:r>
          </a:p>
          <a:p>
            <a:pPr marL="365760" indent="-365760" defTabSz="1950671">
              <a:spcBef>
                <a:spcPts val="3700"/>
              </a:spcBef>
              <a:defRPr sz="3200"/>
            </a:pPr>
            <a:r>
              <a:t>Check and Removal of Duplicate Rows</a:t>
            </a:r>
          </a:p>
          <a:p>
            <a:pPr marL="365760" indent="-365760" defTabSz="1950671">
              <a:spcBef>
                <a:spcPts val="3700"/>
              </a:spcBef>
              <a:defRPr sz="3200"/>
            </a:pPr>
            <a:r>
              <a:t>Merged both Dataframes on Product 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PLOTS</a:t>
            </a:r>
          </a:p>
        </p:txBody>
      </p:sp>
      <p:pic>
        <p:nvPicPr>
          <p:cNvPr id="1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6199" y="280450"/>
            <a:ext cx="12534065" cy="6722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75" y="6684666"/>
            <a:ext cx="11795983" cy="6813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46380" y="7024095"/>
            <a:ext cx="13553704" cy="6482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668" y="87224"/>
            <a:ext cx="10959150" cy="649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6002" y="8194"/>
            <a:ext cx="12415081" cy="7358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516" y="6750465"/>
            <a:ext cx="7811502" cy="6720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80094" y="7202957"/>
            <a:ext cx="11393941" cy="620269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lass…"/>
          <p:cNvSpPr txBox="1"/>
          <p:nvPr/>
        </p:nvSpPr>
        <p:spPr>
          <a:xfrm>
            <a:off x="21186695" y="8455964"/>
            <a:ext cx="2595881" cy="330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Class</a:t>
            </a:r>
          </a:p>
          <a:p>
            <a:pPr/>
            <a:r>
              <a:t>Imbalance</a:t>
            </a:r>
          </a:p>
          <a:p>
            <a:pPr/>
            <a:r>
              <a:t>Observed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567" y="319922"/>
            <a:ext cx="11856234" cy="752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6353" y="632939"/>
            <a:ext cx="14617372" cy="6897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1784" y="7891965"/>
            <a:ext cx="11460432" cy="5843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Feature Engineering &amp; BaseLin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Feature Engineering &amp; BaseLine Model</a:t>
            </a:r>
          </a:p>
        </p:txBody>
      </p:sp>
      <p:sp>
        <p:nvSpPr>
          <p:cNvPr id="206" name="Added New features : Review Length, Details Length, Titles Length"/>
          <p:cNvSpPr txBox="1"/>
          <p:nvPr>
            <p:ph type="body" idx="1"/>
          </p:nvPr>
        </p:nvSpPr>
        <p:spPr>
          <a:xfrm>
            <a:off x="1206499" y="2289546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Added New features : Review Length, Details Length, Titles Length</a:t>
            </a:r>
          </a:p>
        </p:txBody>
      </p:sp>
      <p:pic>
        <p:nvPicPr>
          <p:cNvPr id="2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9322" y="6318328"/>
            <a:ext cx="13313845" cy="7446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036" y="3376522"/>
            <a:ext cx="16217798" cy="5017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4B6079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000000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